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Maven Pro"/>
      <p:regular r:id="rId48"/>
      <p:bold r:id="rId49"/>
    </p:embeddedFon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im Horis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MavenPr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04T00:20:01.489">
    <p:pos x="0" y="0"/>
    <p:text>This exercise's requirements seem incomplete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0ccbe866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d0ccbe866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0ccbe8669_0_6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d0ccbe866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71824268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f718242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d653d35630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d653d3563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653d35630_0_5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d653d35630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21c1834a7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d21c1834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d0ccbe8669_0_6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d0ccbe866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0ccbe8669_0_6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d0ccbe8669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653d35630_0_8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d653d35630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0ccbe8669_0_6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d0ccbe8669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0ccbe8669_0_6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d0ccbe866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0ccbe8669_0_5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d0ccbe866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0820301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11082030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0ccbe8669_0_6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d0ccbe866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d653d35630_0_1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d653d35630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244641ca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d244641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d244641ca8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d244641c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244641ca8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d244641ca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0b5fa084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d0b5fa0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accd3b8f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12accd3b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d653d35630_0_13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d653d35630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d8e829ac2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d8e829ac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8e829ac2e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d8e829ac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d135e05471_1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d135e05471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135e05471_1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d135e05471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135e05471_1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d135e05471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0ccbe8669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d0ccbe866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244641ca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d244641c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6baae018a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f6baae01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0ccbe8669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d0ccbe866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0ccbe8669_0_5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d0ccbe866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bdcf01a6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1bdcf01a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79" name="Google Shape;279;p1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2" name="Google Shape;292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14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298" name="Google Shape;298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1" name="Google Shape;301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14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06" name="Google Shape;306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" name="Google Shape;308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19" name="Google Shape;319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3" name="Google Shape;32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26" name="Google Shape;326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334" name="Google Shape;334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35" name="Google Shape;335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" name="Google Shape;337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38" name="Google Shape;338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42" name="Google Shape;342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" name="Google Shape;346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47" name="Google Shape;347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48" name="Google Shape;348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51" name="Google Shape;351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5" name="Google Shape;365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9" name="Google Shape;36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383" name="Google Shape;38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2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87" name="Google Shape;38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1" name="Google Shape;39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3" name="Google Shape;39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7" name="Google Shape;39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5" name="Google Shape;40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1" name="Google Shape;411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" name="Google Shape;53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6" name="Google Shape;536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hyperlink" Target="https://docs.python.org/3/tutorial/datastructure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hyperlink" Target="https://docs.python.org/3.9/tutorial/index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5"/>
          <p:cNvPicPr preferRelativeResize="0"/>
          <p:nvPr/>
        </p:nvPicPr>
        <p:blipFill rotWithShape="1">
          <a:blip r:embed="rId3">
            <a:alphaModFix amt="93000"/>
          </a:blip>
          <a:srcRect b="0" l="5555" r="5555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546" name="Google Shape;5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5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 to </a:t>
            </a:r>
            <a:r>
              <a:rPr b="1" i="0" lang="en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 Course Introduction - Python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3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4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input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Write code that prompts to input two numbers.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them together and print the result. 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5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Introductions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35"/>
          <p:cNvSpPr txBox="1"/>
          <p:nvPr/>
        </p:nvSpPr>
        <p:spPr>
          <a:xfrm>
            <a:off x="1469600" y="794050"/>
            <a:ext cx="760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https://docs.python.org/3.9/</a:t>
            </a:r>
            <a:endParaRPr sz="2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970475" y="1521925"/>
            <a:ext cx="818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Read chapter 5 of the official Python tutorial: 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600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https://docs.python.org/3/tutorial/datastructures.html</a:t>
            </a:r>
            <a:endParaRPr sz="2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3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Python Data Structures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49" name="Google Shape;649;p36"/>
          <p:cNvSpPr txBox="1"/>
          <p:nvPr>
            <p:ph idx="1" type="body"/>
          </p:nvPr>
        </p:nvSpPr>
        <p:spPr>
          <a:xfrm>
            <a:off x="2113500" y="829600"/>
            <a:ext cx="70305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data structures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	Lists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	Tuples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	Dictionary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	Sets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3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7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58" name="Google Shape;658;p37"/>
          <p:cNvSpPr txBox="1"/>
          <p:nvPr>
            <p:ph idx="1" type="body"/>
          </p:nvPr>
        </p:nvSpPr>
        <p:spPr>
          <a:xfrm>
            <a:off x="1398625" y="971825"/>
            <a:ext cx="77454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list is a mutable data structure which holds a sequence of items in a specific order.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Square brackets [ ] are used for a list.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Add, remove, changed or search items in the list.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items in the list can be of any type, including other data structures. Numbers, strings, lists, tuples, dictionaries, and sets can all be included in a list.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Duplicated items are allowed. 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3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List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67" name="Google Shape;667;p38"/>
          <p:cNvSpPr txBox="1"/>
          <p:nvPr>
            <p:ph idx="1" type="body"/>
          </p:nvPr>
        </p:nvSpPr>
        <p:spPr>
          <a:xfrm>
            <a:off x="1812025" y="78145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= [“Vancouver”, “Irvine”,”Houston”,”Toronto”, “Newport”]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a city to the list (LA)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sorted() to print your list in alphabetical order without modifying the actual list and show that your list is still in its original order by printing it.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sorted() to print your list in reverse alphabetical order without changing the order of the original list.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reverse() to change the order of your list. Print the list to show that its order has changed.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reverse() to change the order of your list again.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sort() to change your list so it’s stored in alphabetical order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9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Looping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76" name="Google Shape;676;p39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cars = []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an empty list cars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Ask the user to append three car manufactures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Audi at index [0] in cars list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the last car manufacturer from the list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Audi from the list by name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 for loop to print each manufacturer along with its location within list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4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Looping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85" name="Google Shape;685;p40"/>
          <p:cNvSpPr txBox="1"/>
          <p:nvPr>
            <p:ph idx="1" type="body"/>
          </p:nvPr>
        </p:nvSpPr>
        <p:spPr>
          <a:xfrm>
            <a:off x="1671025" y="837225"/>
            <a:ext cx="7473000" cy="3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</a:t>
            </a: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oop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cars = ['Tesla','Ferrari','McLaren']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Think of three car manufacturers, store the names of these manufacturers in a list called cars, and then use a for loop to print out the name of each manufacturer.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Modify your program to print a model from each manufacturer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a line at the end of your program stating which one is an electric car manufacturer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4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1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Tuple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94" name="Google Shape;694;p41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tuple is an immutable data structure similar to a list, but with less functionality.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Parenthesis () are used for a tuple.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tuple can be represented by a series of items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single element tuple has a trailing , (4,)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4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2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tuple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03" name="Google Shape;703;p42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777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buffet = ('Chicken','Beef','Shrimp','Fries','Salad')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 for loop to print each food the restaurant offers.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 to modify one of the items, and make sure that Python rejects the change.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restaurant changes its menu, replacing two of the items with different foods. Add a block of code that rewrites the tuple, and then use a for loop to print each of the items on the revised menu.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FEFEF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3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Looping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12" name="Google Shape;712;p43"/>
          <p:cNvSpPr txBox="1"/>
          <p:nvPr>
            <p:ph idx="1" type="body"/>
          </p:nvPr>
        </p:nvSpPr>
        <p:spPr>
          <a:xfrm>
            <a:off x="1327350" y="1141000"/>
            <a:ext cx="78168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Combines the elements of two lists if they are not equal: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[1,2,3]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= [3,1,3]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Why Python?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56" name="Google Shape;556;p26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is a scripting language; that can be used to create projects from front-end to back-end and machine learning.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is open source language.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has an great community that you can learn from and contribute to.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has a great machine learning library that is very helpful in delivering data science projects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FEFE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4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4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Looping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21" name="Google Shape;721;p44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Loop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FEFEF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5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Looping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30" name="Google Shape;730;p45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loop that prompts the user to enter a series of pizza toppings until they enter a 'quit' value. As they enter each topping, print a message saying you’ll add that topping to their pizza.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 break statement to exit the loop when the user enters a 'quit' value.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Maximum of 4 toppings allowed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4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Dictionary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39" name="Google Shape;739;p46"/>
          <p:cNvSpPr txBox="1"/>
          <p:nvPr>
            <p:ph idx="1" type="body"/>
          </p:nvPr>
        </p:nvSpPr>
        <p:spPr>
          <a:xfrm>
            <a:off x="1774350" y="911800"/>
            <a:ext cx="73698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dictionary is a way to store key / value pairs. It is a collection which is unordered, changeable and indexed.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Dictionaries are commonly used to store multiple details about a piece of data.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Dictionary notation uses curly brackets, the key-value pairs are separated by a colon, and the pairs are separated by commas.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7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Dictionary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48" name="Google Shape;748;p47"/>
          <p:cNvSpPr txBox="1"/>
          <p:nvPr>
            <p:ph idx="1" type="body"/>
          </p:nvPr>
        </p:nvSpPr>
        <p:spPr>
          <a:xfrm>
            <a:off x="2010025" y="1120300"/>
            <a:ext cx="70305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{'fname': 'Zia', 'lname': 'Khan', 'city': 'Vancouver',}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4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8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Dictionary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57" name="Google Shape;757;p48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 dictionary to store information about a person you know. Store their first name, last name, and the city in which they live. You should have keys such as first_name, last_name, and city. Print each piece of information stored in your dictionary.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through all the Keys in a Dictionary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a cell phone number to the dictionary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FEFEF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4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9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Dictionary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66" name="Google Shape;766;p49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 three new dictionaries representing different people, and store all three dictionaries in a list called people. Loop through your list of people. As you loop through the list, print everything you know about each person.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5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chemeClr val="lt1"/>
                </a:solidFill>
              </a:rPr>
              <a:t>Functions Exercise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75" name="Google Shape;775;p50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Combines the elements of two lists if they are not equal: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[1,2,3]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= [3,1,4]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FEFE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5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1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Dictionary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84" name="Google Shape;784;p51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loop that prompts the user to enter a series of pizza toppings until they enter a 'quit' value. As they enter each topping, print a message saying you’ll add that topping to their pizza.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 break statement to exit the loop when the user enters a 'quit' value.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Maximum of 4 toppings allowed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2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Set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93" name="Google Shape;793;p52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Sets are unordered collections of simple objects and are used when the existence of an object in a collection is more important than the order or how many times it occurs.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sets you can test for membership,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Intersection,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Difference 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Sets do not allow duplicates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3"/>
          <p:cNvPicPr preferRelativeResize="0"/>
          <p:nvPr/>
        </p:nvPicPr>
        <p:blipFill rotWithShape="1">
          <a:blip r:embed="rId4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3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Set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02" name="Google Shape;802;p53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Exercise: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basket1 = {'apple', 'orange', 'pear', ‘broccoli’}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basket2 = {‘lettuce’, ‘carrot’, ‘broccoli’, ‘apple’, ‘orange’}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new set with all of the items from both sets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new set with only the items the two sets have in common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new set with only the items the two sets do NOT have in common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7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Introductions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Google Shape;5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100" y="894825"/>
            <a:ext cx="8088899" cy="3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5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4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11" name="Google Shape;811;p54"/>
          <p:cNvSpPr txBox="1"/>
          <p:nvPr>
            <p:ph idx="1" type="body"/>
          </p:nvPr>
        </p:nvSpPr>
        <p:spPr>
          <a:xfrm>
            <a:off x="1303800" y="126967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Assignment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if/elif/else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for/else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while/else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12" name="Google Shape;812;p54"/>
          <p:cNvSpPr txBox="1"/>
          <p:nvPr>
            <p:ph idx="4294967295" type="body"/>
          </p:nvPr>
        </p:nvSpPr>
        <p:spPr>
          <a:xfrm>
            <a:off x="4891200" y="126967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a, b = 'good', 'bad'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print('Python')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"python" in text: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print(text)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x in mylist: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print(x)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X &gt; Y: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print('hello')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pass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5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5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21" name="Google Shape;821;p55"/>
          <p:cNvSpPr txBox="1"/>
          <p:nvPr>
            <p:ph idx="1" type="body"/>
          </p:nvPr>
        </p:nvSpPr>
        <p:spPr>
          <a:xfrm>
            <a:off x="1303800" y="137487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yield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5"/>
          <p:cNvSpPr txBox="1"/>
          <p:nvPr>
            <p:ph idx="4294967295" type="body"/>
          </p:nvPr>
        </p:nvSpPr>
        <p:spPr>
          <a:xfrm>
            <a:off x="4903800" y="133902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if exittest(): break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if skiptest(): continue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f(a, b, c=1, *d):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print(a+b+c+d[0])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f(a, b, c=1, *d):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return a+b+c+d[0]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gen(n):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for i in n: yield i*2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function():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global x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5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31" name="Google Shape;831;p56"/>
          <p:cNvSpPr txBox="1"/>
          <p:nvPr>
            <p:ph idx="4294967295" type="body"/>
          </p:nvPr>
        </p:nvSpPr>
        <p:spPr>
          <a:xfrm>
            <a:off x="4878575" y="84202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sys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sys import stdin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Subclass(Superclass):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x = []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def method(self): pass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action()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except: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print('action error')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open('data') as myfile: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process(myfile)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variable</a:t>
            </a:r>
            <a:endParaRPr sz="7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 txBox="1"/>
          <p:nvPr>
            <p:ph idx="1" type="body"/>
          </p:nvPr>
        </p:nvSpPr>
        <p:spPr>
          <a:xfrm>
            <a:off x="1316400" y="84202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try/except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8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Introductions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28"/>
          <p:cNvSpPr txBox="1"/>
          <p:nvPr/>
        </p:nvSpPr>
        <p:spPr>
          <a:xfrm flipH="1">
            <a:off x="3518200" y="637013"/>
            <a:ext cx="439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https://docs.python.org/3/</a:t>
            </a:r>
            <a:endParaRPr sz="2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5" name="Google Shape;5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00" y="1207875"/>
            <a:ext cx="8324500" cy="36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9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Python Control Flow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84" name="Google Shape;584;p29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executes code in a top-down order. A program can take different decisions based on different situations, using control flow statements.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Statements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Try &amp; Except Statements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Loop Statements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While Statements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 &amp; Continue Statements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3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0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Introductions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30"/>
          <p:cNvSpPr txBox="1"/>
          <p:nvPr/>
        </p:nvSpPr>
        <p:spPr>
          <a:xfrm>
            <a:off x="1469600" y="794050"/>
            <a:ext cx="760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https://docs.python.org/3.10/</a:t>
            </a:r>
            <a:endParaRPr sz="2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30"/>
          <p:cNvSpPr txBox="1"/>
          <p:nvPr/>
        </p:nvSpPr>
        <p:spPr>
          <a:xfrm>
            <a:off x="880500" y="1521925"/>
            <a:ext cx="827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ead up through chapter 4 of the official Python tutorial: 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https://docs.python.org/3.10/tutorial/index.html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3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1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Conditionals 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03" name="Google Shape;603;p31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/ elif / else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59425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2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Conditionals 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12" name="Google Shape;612;p32"/>
          <p:cNvSpPr txBox="1"/>
          <p:nvPr>
            <p:ph idx="1" type="body"/>
          </p:nvPr>
        </p:nvSpPr>
        <p:spPr>
          <a:xfrm>
            <a:off x="1777975" y="911800"/>
            <a:ext cx="7332000" cy="3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variable named age that contains the age of a person as an integer value: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person is less than 2 years old, print a message that the person is a baby.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person is at least 2 years old but less than 4, print a message that the person is a toddler.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person is at least 4 years old but less than 13, print a message that the person is a kid.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person is at least 13 years old but less than 20, print a message that the person is a teenager.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person is at least 20 years old but less than 65, print a message that the person is an adult.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3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Conditionals 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1811925" y="604850"/>
            <a:ext cx="7332000" cy="4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Given an integer, perform the following conditional actions: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integer is odd, print Weird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integer is even and in the inclusive range, print Not Weird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integer is even and greater than 100, print  Weird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integer range: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&lt;= integer &lt;= 100</a:t>
            </a:r>
            <a:endParaRPr sz="11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